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257" r:id="rId6"/>
    <p:sldId id="258" r:id="rId7"/>
    <p:sldId id="259" r:id="rId8"/>
    <p:sldId id="260" r:id="rId9"/>
    <p:sldId id="261" r:id="rId10"/>
  </p:sldIdLst>
  <p:sldSz cx="9144000" cy="5143500" type="screen16x9"/>
  <p:notesSz cx="6858000" cy="9144000"/>
  <p:embeddedFontLst>
    <p:embeddedFont>
      <p:font typeface="Kristi" panose="020B0604020202020204" charset="0"/>
      <p:regular r:id="rId12"/>
    </p:embeddedFont>
    <p:embeddedFont>
      <p:font typeface="Monofett" panose="020B0604020202020204" charset="0"/>
      <p:regular r:id="rId13"/>
    </p:embeddedFont>
    <p:embeddedFont>
      <p:font typeface="Sedgwick Ave Display" panose="020B0604020202020204" charset="0"/>
      <p:regular r:id="rId14"/>
    </p:embeddedFont>
    <p:embeddedFont>
      <p:font typeface="Walter Turncoat"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23f6d1748_0_1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23f6d1748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3f6d1748_0_1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3f6d1748_0_1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48799616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48799616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8799616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879961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8799616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48799616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www.youtube.com/watch?v=Kuw8YjSbKd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41850" y="330025"/>
            <a:ext cx="7937700" cy="72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i="1">
                <a:solidFill>
                  <a:srgbClr val="FFFFFF"/>
                </a:solidFill>
                <a:latin typeface="Monofett"/>
                <a:ea typeface="Monofett"/>
                <a:cs typeface="Monofett"/>
                <a:sym typeface="Monofett"/>
              </a:rPr>
              <a:t>Georg Friedrich Handel</a:t>
            </a:r>
            <a:endParaRPr sz="4300" i="1">
              <a:solidFill>
                <a:srgbClr val="FFFFFF"/>
              </a:solidFill>
              <a:latin typeface="Monofett"/>
              <a:ea typeface="Monofett"/>
              <a:cs typeface="Monofett"/>
              <a:sym typeface="Monofett"/>
            </a:endParaRPr>
          </a:p>
        </p:txBody>
      </p:sp>
      <p:sp>
        <p:nvSpPr>
          <p:cNvPr id="55" name="Google Shape;55;p13"/>
          <p:cNvSpPr txBox="1">
            <a:spLocks noGrp="1"/>
          </p:cNvSpPr>
          <p:nvPr>
            <p:ph type="subTitle" idx="1"/>
          </p:nvPr>
        </p:nvSpPr>
        <p:spPr>
          <a:xfrm>
            <a:off x="4638850" y="908075"/>
            <a:ext cx="4040700" cy="5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FFFFFF"/>
                </a:solidFill>
                <a:latin typeface="Sedgwick Ave Display"/>
                <a:ea typeface="Sedgwick Ave Display"/>
                <a:cs typeface="Sedgwick Ave Display"/>
                <a:sym typeface="Sedgwick Ave Display"/>
              </a:rPr>
              <a:t>By, Alyss Robertson</a:t>
            </a:r>
            <a:endParaRPr sz="2000" u="sng">
              <a:solidFill>
                <a:srgbClr val="FFFFFF"/>
              </a:solidFill>
              <a:latin typeface="Sedgwick Ave Display"/>
              <a:ea typeface="Sedgwick Ave Display"/>
              <a:cs typeface="Sedgwick Ave Display"/>
              <a:sym typeface="Sedgwick Ave Display"/>
            </a:endParaRPr>
          </a:p>
        </p:txBody>
      </p:sp>
      <p:pic>
        <p:nvPicPr>
          <p:cNvPr id="56" name="Google Shape;56;p13"/>
          <p:cNvPicPr preferRelativeResize="0"/>
          <p:nvPr/>
        </p:nvPicPr>
        <p:blipFill>
          <a:blip r:embed="rId3">
            <a:alphaModFix/>
          </a:blip>
          <a:stretch>
            <a:fillRect/>
          </a:stretch>
        </p:blipFill>
        <p:spPr>
          <a:xfrm>
            <a:off x="0" y="1768675"/>
            <a:ext cx="4475825" cy="3374825"/>
          </a:xfrm>
          <a:prstGeom prst="rect">
            <a:avLst/>
          </a:prstGeom>
          <a:noFill/>
          <a:ln>
            <a:noFill/>
          </a:ln>
        </p:spPr>
      </p:pic>
      <p:pic>
        <p:nvPicPr>
          <p:cNvPr id="57" name="Google Shape;57;p13"/>
          <p:cNvPicPr preferRelativeResize="0"/>
          <p:nvPr/>
        </p:nvPicPr>
        <p:blipFill>
          <a:blip r:embed="rId4">
            <a:alphaModFix/>
          </a:blip>
          <a:stretch>
            <a:fillRect/>
          </a:stretch>
        </p:blipFill>
        <p:spPr>
          <a:xfrm>
            <a:off x="6957975" y="1768675"/>
            <a:ext cx="2222175" cy="2175500"/>
          </a:xfrm>
          <a:prstGeom prst="rect">
            <a:avLst/>
          </a:prstGeom>
          <a:noFill/>
          <a:ln>
            <a:noFill/>
          </a:ln>
        </p:spPr>
      </p:pic>
      <p:pic>
        <p:nvPicPr>
          <p:cNvPr id="58" name="Google Shape;58;p13"/>
          <p:cNvPicPr preferRelativeResize="0"/>
          <p:nvPr/>
        </p:nvPicPr>
        <p:blipFill>
          <a:blip r:embed="rId5">
            <a:alphaModFix/>
          </a:blip>
          <a:stretch>
            <a:fillRect/>
          </a:stretch>
        </p:blipFill>
        <p:spPr>
          <a:xfrm>
            <a:off x="4473225" y="1768350"/>
            <a:ext cx="2484750" cy="1458700"/>
          </a:xfrm>
          <a:prstGeom prst="rect">
            <a:avLst/>
          </a:prstGeom>
          <a:noFill/>
          <a:ln>
            <a:noFill/>
          </a:ln>
        </p:spPr>
      </p:pic>
      <p:pic>
        <p:nvPicPr>
          <p:cNvPr id="59" name="Google Shape;59;p13"/>
          <p:cNvPicPr preferRelativeResize="0"/>
          <p:nvPr/>
        </p:nvPicPr>
        <p:blipFill>
          <a:blip r:embed="rId6">
            <a:alphaModFix/>
          </a:blip>
          <a:stretch>
            <a:fillRect/>
          </a:stretch>
        </p:blipFill>
        <p:spPr>
          <a:xfrm>
            <a:off x="4475825" y="3227050"/>
            <a:ext cx="2484751" cy="1916452"/>
          </a:xfrm>
          <a:prstGeom prst="rect">
            <a:avLst/>
          </a:prstGeom>
          <a:noFill/>
          <a:ln>
            <a:noFill/>
          </a:ln>
        </p:spPr>
      </p:pic>
      <p:pic>
        <p:nvPicPr>
          <p:cNvPr id="60" name="Google Shape;60;p13"/>
          <p:cNvPicPr preferRelativeResize="0"/>
          <p:nvPr/>
        </p:nvPicPr>
        <p:blipFill>
          <a:blip r:embed="rId7">
            <a:alphaModFix/>
          </a:blip>
          <a:stretch>
            <a:fillRect/>
          </a:stretch>
        </p:blipFill>
        <p:spPr>
          <a:xfrm>
            <a:off x="6921825" y="3944175"/>
            <a:ext cx="2294500" cy="1172550"/>
          </a:xfrm>
          <a:prstGeom prst="rect">
            <a:avLst/>
          </a:prstGeom>
          <a:noFill/>
          <a:ln>
            <a:noFill/>
          </a:ln>
        </p:spPr>
      </p:pic>
      <p:sp>
        <p:nvSpPr>
          <p:cNvPr id="61" name="Google Shape;61;p13"/>
          <p:cNvSpPr txBox="1"/>
          <p:nvPr/>
        </p:nvSpPr>
        <p:spPr>
          <a:xfrm>
            <a:off x="74175" y="1397150"/>
            <a:ext cx="9069900" cy="1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t>
            </a:r>
            <a:endParaRPr>
              <a:solidFill>
                <a:srgbClr val="FFFFFF"/>
              </a:solidFill>
            </a:endParaRPr>
          </a:p>
        </p:txBody>
      </p:sp>
      <p:sp>
        <p:nvSpPr>
          <p:cNvPr id="62" name="Google Shape;62;p13"/>
          <p:cNvSpPr txBox="1"/>
          <p:nvPr/>
        </p:nvSpPr>
        <p:spPr>
          <a:xfrm>
            <a:off x="201225" y="1310938"/>
            <a:ext cx="8815800" cy="1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t>
            </a:r>
            <a:endParaRPr>
              <a:solidFill>
                <a:srgbClr val="FFFFFF"/>
              </a:solidFill>
            </a:endParaRPr>
          </a:p>
        </p:txBody>
      </p:sp>
      <p:sp>
        <p:nvSpPr>
          <p:cNvPr id="63" name="Google Shape;63;p13"/>
          <p:cNvSpPr txBox="1"/>
          <p:nvPr/>
        </p:nvSpPr>
        <p:spPr>
          <a:xfrm>
            <a:off x="106800" y="1216475"/>
            <a:ext cx="9069900" cy="1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t>
            </a:r>
            <a:endParaRPr/>
          </a:p>
        </p:txBody>
      </p:sp>
      <p:sp>
        <p:nvSpPr>
          <p:cNvPr id="64" name="Google Shape;64;p13"/>
          <p:cNvSpPr/>
          <p:nvPr/>
        </p:nvSpPr>
        <p:spPr>
          <a:xfrm>
            <a:off x="74175" y="61850"/>
            <a:ext cx="383318" cy="333780"/>
          </a:xfrm>
          <a:custGeom>
            <a:avLst/>
            <a:gdLst/>
            <a:ahLst/>
            <a:cxnLst/>
            <a:rect l="l" t="t" r="r" b="b"/>
            <a:pathLst>
              <a:path w="18299" h="17804" extrusionOk="0">
                <a:moveTo>
                  <a:pt x="0" y="10880"/>
                </a:moveTo>
                <a:lnTo>
                  <a:pt x="8902" y="0"/>
                </a:lnTo>
                <a:lnTo>
                  <a:pt x="18299" y="17804"/>
                </a:lnTo>
                <a:close/>
              </a:path>
            </a:pathLst>
          </a:custGeom>
          <a:solidFill>
            <a:srgbClr val="FFFFFF"/>
          </a:solidFill>
          <a:ln w="9525" cap="flat" cmpd="sng">
            <a:solidFill>
              <a:schemeClr val="dk2"/>
            </a:solidFill>
            <a:prstDash val="solid"/>
            <a:round/>
            <a:headEnd type="none" w="med" len="med"/>
            <a:tailEnd type="none" w="med" len="med"/>
          </a:ln>
        </p:spPr>
      </p:sp>
      <p:sp>
        <p:nvSpPr>
          <p:cNvPr id="65" name="Google Shape;65;p13"/>
          <p:cNvSpPr/>
          <p:nvPr/>
        </p:nvSpPr>
        <p:spPr>
          <a:xfrm flipH="1">
            <a:off x="8633707" y="61850"/>
            <a:ext cx="383318" cy="333780"/>
          </a:xfrm>
          <a:custGeom>
            <a:avLst/>
            <a:gdLst/>
            <a:ahLst/>
            <a:cxnLst/>
            <a:rect l="l" t="t" r="r" b="b"/>
            <a:pathLst>
              <a:path w="18299" h="17804" extrusionOk="0">
                <a:moveTo>
                  <a:pt x="0" y="10880"/>
                </a:moveTo>
                <a:lnTo>
                  <a:pt x="8902" y="0"/>
                </a:lnTo>
                <a:lnTo>
                  <a:pt x="18299" y="17804"/>
                </a:lnTo>
                <a:close/>
              </a:path>
            </a:pathLst>
          </a:custGeom>
          <a:solidFill>
            <a:srgbClr val="FFFFFF"/>
          </a:solidFill>
          <a:ln w="9525" cap="flat" cmpd="sng">
            <a:solidFill>
              <a:schemeClr val="dk2"/>
            </a:solidFill>
            <a:prstDash val="solid"/>
            <a:round/>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cxnSp>
        <p:nvCxnSpPr>
          <p:cNvPr id="70" name="Google Shape;70;p14"/>
          <p:cNvCxnSpPr/>
          <p:nvPr/>
        </p:nvCxnSpPr>
        <p:spPr>
          <a:xfrm rot="10800000" flipH="1">
            <a:off x="630575" y="2509875"/>
            <a:ext cx="7690500" cy="49500"/>
          </a:xfrm>
          <a:prstGeom prst="straightConnector1">
            <a:avLst/>
          </a:prstGeom>
          <a:noFill/>
          <a:ln w="38100" cap="flat" cmpd="sng">
            <a:solidFill>
              <a:srgbClr val="FFFFFF"/>
            </a:solidFill>
            <a:prstDash val="solid"/>
            <a:round/>
            <a:headEnd type="none" w="med" len="med"/>
            <a:tailEnd type="none" w="med" len="med"/>
          </a:ln>
        </p:spPr>
      </p:cxnSp>
      <p:cxnSp>
        <p:nvCxnSpPr>
          <p:cNvPr id="71" name="Google Shape;71;p14"/>
          <p:cNvCxnSpPr/>
          <p:nvPr/>
        </p:nvCxnSpPr>
        <p:spPr>
          <a:xfrm>
            <a:off x="902575" y="2343000"/>
            <a:ext cx="12300" cy="500700"/>
          </a:xfrm>
          <a:prstGeom prst="straightConnector1">
            <a:avLst/>
          </a:prstGeom>
          <a:noFill/>
          <a:ln w="28575" cap="flat" cmpd="sng">
            <a:solidFill>
              <a:srgbClr val="FFFFFF"/>
            </a:solidFill>
            <a:prstDash val="solid"/>
            <a:round/>
            <a:headEnd type="none" w="med" len="med"/>
            <a:tailEnd type="none" w="med" len="med"/>
          </a:ln>
        </p:spPr>
      </p:cxnSp>
      <p:sp>
        <p:nvSpPr>
          <p:cNvPr id="72" name="Google Shape;72;p14"/>
          <p:cNvSpPr txBox="1"/>
          <p:nvPr/>
        </p:nvSpPr>
        <p:spPr>
          <a:xfrm>
            <a:off x="222600" y="1866900"/>
            <a:ext cx="1718700" cy="50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Born in Halle, Germany, in 1685</a:t>
            </a:r>
            <a:endParaRPr sz="1200">
              <a:solidFill>
                <a:srgbClr val="FFFFFF"/>
              </a:solidFill>
              <a:latin typeface="Walter Turncoat"/>
              <a:ea typeface="Walter Turncoat"/>
              <a:cs typeface="Walter Turncoat"/>
              <a:sym typeface="Walter Turncoat"/>
            </a:endParaRPr>
          </a:p>
        </p:txBody>
      </p:sp>
      <p:sp>
        <p:nvSpPr>
          <p:cNvPr id="73" name="Google Shape;73;p14"/>
          <p:cNvSpPr txBox="1"/>
          <p:nvPr/>
        </p:nvSpPr>
        <p:spPr>
          <a:xfrm>
            <a:off x="6992725" y="1674975"/>
            <a:ext cx="2213100" cy="6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Died at the age of 74 in London, England, in 1759</a:t>
            </a:r>
            <a:endParaRPr sz="1200">
              <a:solidFill>
                <a:srgbClr val="FFFFFF"/>
              </a:solidFill>
              <a:latin typeface="Walter Turncoat"/>
              <a:ea typeface="Walter Turncoat"/>
              <a:cs typeface="Walter Turncoat"/>
              <a:sym typeface="Walter Turncoat"/>
            </a:endParaRPr>
          </a:p>
        </p:txBody>
      </p:sp>
      <p:cxnSp>
        <p:nvCxnSpPr>
          <p:cNvPr id="74" name="Google Shape;74;p14"/>
          <p:cNvCxnSpPr/>
          <p:nvPr/>
        </p:nvCxnSpPr>
        <p:spPr>
          <a:xfrm>
            <a:off x="8172675" y="2250225"/>
            <a:ext cx="25500" cy="618300"/>
          </a:xfrm>
          <a:prstGeom prst="straightConnector1">
            <a:avLst/>
          </a:prstGeom>
          <a:noFill/>
          <a:ln w="28575" cap="flat" cmpd="sng">
            <a:solidFill>
              <a:srgbClr val="FFFFFF"/>
            </a:solidFill>
            <a:prstDash val="solid"/>
            <a:round/>
            <a:headEnd type="none" w="med" len="med"/>
            <a:tailEnd type="none" w="med" len="med"/>
          </a:ln>
        </p:spPr>
      </p:cxnSp>
      <p:sp>
        <p:nvSpPr>
          <p:cNvPr id="75" name="Google Shape;75;p14"/>
          <p:cNvSpPr txBox="1"/>
          <p:nvPr/>
        </p:nvSpPr>
        <p:spPr>
          <a:xfrm>
            <a:off x="3733925" y="136000"/>
            <a:ext cx="1483800" cy="8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u="sng">
                <a:solidFill>
                  <a:srgbClr val="FFFFFF"/>
                </a:solidFill>
                <a:latin typeface="Kristi"/>
                <a:ea typeface="Kristi"/>
                <a:cs typeface="Kristi"/>
                <a:sym typeface="Kristi"/>
              </a:rPr>
              <a:t>(</a:t>
            </a:r>
            <a:r>
              <a:rPr lang="en" sz="3000" u="sng">
                <a:solidFill>
                  <a:srgbClr val="FFFFFF"/>
                </a:solidFill>
                <a:latin typeface="Kristi"/>
                <a:ea typeface="Kristi"/>
                <a:cs typeface="Kristi"/>
                <a:sym typeface="Kristi"/>
              </a:rPr>
              <a:t>1685-1759</a:t>
            </a:r>
            <a:r>
              <a:rPr lang="en" sz="4800" u="sng">
                <a:solidFill>
                  <a:srgbClr val="FFFFFF"/>
                </a:solidFill>
                <a:latin typeface="Kristi"/>
                <a:ea typeface="Kristi"/>
                <a:cs typeface="Kristi"/>
                <a:sym typeface="Kristi"/>
              </a:rPr>
              <a:t>)</a:t>
            </a:r>
            <a:endParaRPr sz="4800" u="sng">
              <a:solidFill>
                <a:srgbClr val="FFFFFF"/>
              </a:solidFill>
              <a:latin typeface="Kristi"/>
              <a:ea typeface="Kristi"/>
              <a:cs typeface="Kristi"/>
              <a:sym typeface="Kristi"/>
            </a:endParaRPr>
          </a:p>
        </p:txBody>
      </p:sp>
      <p:cxnSp>
        <p:nvCxnSpPr>
          <p:cNvPr id="76" name="Google Shape;76;p14"/>
          <p:cNvCxnSpPr/>
          <p:nvPr/>
        </p:nvCxnSpPr>
        <p:spPr>
          <a:xfrm>
            <a:off x="1693900" y="2472825"/>
            <a:ext cx="0" cy="198000"/>
          </a:xfrm>
          <a:prstGeom prst="straightConnector1">
            <a:avLst/>
          </a:prstGeom>
          <a:noFill/>
          <a:ln w="28575" cap="flat" cmpd="sng">
            <a:solidFill>
              <a:srgbClr val="FFFFFF"/>
            </a:solidFill>
            <a:prstDash val="solid"/>
            <a:round/>
            <a:headEnd type="none" w="med" len="med"/>
            <a:tailEnd type="none" w="med" len="med"/>
          </a:ln>
        </p:spPr>
      </p:cxnSp>
      <p:cxnSp>
        <p:nvCxnSpPr>
          <p:cNvPr id="77" name="Google Shape;77;p14"/>
          <p:cNvCxnSpPr/>
          <p:nvPr/>
        </p:nvCxnSpPr>
        <p:spPr>
          <a:xfrm flipH="1">
            <a:off x="5329300" y="2367600"/>
            <a:ext cx="12000" cy="408300"/>
          </a:xfrm>
          <a:prstGeom prst="straightConnector1">
            <a:avLst/>
          </a:prstGeom>
          <a:noFill/>
          <a:ln w="28575" cap="flat" cmpd="sng">
            <a:solidFill>
              <a:srgbClr val="FFFFFF"/>
            </a:solidFill>
            <a:prstDash val="solid"/>
            <a:round/>
            <a:headEnd type="none" w="med" len="med"/>
            <a:tailEnd type="none" w="med" len="med"/>
          </a:ln>
        </p:spPr>
      </p:cxnSp>
      <p:sp>
        <p:nvSpPr>
          <p:cNvPr id="78" name="Google Shape;78;p14"/>
          <p:cNvSpPr txBox="1"/>
          <p:nvPr/>
        </p:nvSpPr>
        <p:spPr>
          <a:xfrm>
            <a:off x="3724750" y="1514175"/>
            <a:ext cx="28128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In 1899-1700, Handel completes what some scholars consider to be his earliest datable work; Trio sonata in G minor, Op. 2 No. 2 </a:t>
            </a:r>
            <a:endParaRPr sz="1200">
              <a:solidFill>
                <a:srgbClr val="FFFFFF"/>
              </a:solidFill>
              <a:latin typeface="Walter Turncoat"/>
              <a:ea typeface="Walter Turncoat"/>
              <a:cs typeface="Walter Turncoat"/>
              <a:sym typeface="Walter Turncoat"/>
            </a:endParaRPr>
          </a:p>
        </p:txBody>
      </p:sp>
      <p:sp>
        <p:nvSpPr>
          <p:cNvPr id="79" name="Google Shape;79;p14"/>
          <p:cNvSpPr txBox="1"/>
          <p:nvPr/>
        </p:nvSpPr>
        <p:spPr>
          <a:xfrm>
            <a:off x="1483725" y="2615175"/>
            <a:ext cx="1718700" cy="7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Began composing for violin and oboe in 1695</a:t>
            </a:r>
            <a:endParaRPr sz="1200">
              <a:solidFill>
                <a:srgbClr val="FFFFFF"/>
              </a:solidFill>
              <a:latin typeface="Walter Turncoat"/>
              <a:ea typeface="Walter Turncoat"/>
              <a:cs typeface="Walter Turncoat"/>
              <a:sym typeface="Walter Turncoat"/>
            </a:endParaRPr>
          </a:p>
        </p:txBody>
      </p:sp>
      <p:cxnSp>
        <p:nvCxnSpPr>
          <p:cNvPr id="80" name="Google Shape;80;p14"/>
          <p:cNvCxnSpPr/>
          <p:nvPr/>
        </p:nvCxnSpPr>
        <p:spPr>
          <a:xfrm>
            <a:off x="6515925" y="2411025"/>
            <a:ext cx="0" cy="296700"/>
          </a:xfrm>
          <a:prstGeom prst="straightConnector1">
            <a:avLst/>
          </a:prstGeom>
          <a:noFill/>
          <a:ln w="28575" cap="flat" cmpd="sng">
            <a:solidFill>
              <a:srgbClr val="FFFFFF"/>
            </a:solidFill>
            <a:prstDash val="solid"/>
            <a:round/>
            <a:headEnd type="none" w="med" len="med"/>
            <a:tailEnd type="none" w="med" len="med"/>
          </a:ln>
        </p:spPr>
      </p:cxnSp>
      <p:sp>
        <p:nvSpPr>
          <p:cNvPr id="81" name="Google Shape;81;p14"/>
          <p:cNvSpPr txBox="1"/>
          <p:nvPr/>
        </p:nvSpPr>
        <p:spPr>
          <a:xfrm>
            <a:off x="7838900" y="2992125"/>
            <a:ext cx="7121700" cy="8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4"/>
          <p:cNvSpPr txBox="1"/>
          <p:nvPr/>
        </p:nvSpPr>
        <p:spPr>
          <a:xfrm>
            <a:off x="5947175" y="2615175"/>
            <a:ext cx="1422000" cy="11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Composed “Messiah”, one of the most famous oratorios in history, in 1741</a:t>
            </a:r>
            <a:endParaRPr sz="1200">
              <a:solidFill>
                <a:srgbClr val="FFFFFF"/>
              </a:solidFill>
              <a:latin typeface="Walter Turncoat"/>
              <a:ea typeface="Walter Turncoat"/>
              <a:cs typeface="Walter Turncoat"/>
              <a:sym typeface="Walter Turnco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5"/>
          <p:cNvSpPr txBox="1"/>
          <p:nvPr/>
        </p:nvSpPr>
        <p:spPr>
          <a:xfrm>
            <a:off x="890225" y="717125"/>
            <a:ext cx="4080300" cy="29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solidFill>
                <a:srgbClr val="FFFFFF"/>
              </a:solidFill>
              <a:latin typeface="Walter Turncoat"/>
              <a:ea typeface="Walter Turncoat"/>
              <a:cs typeface="Walter Turncoat"/>
              <a:sym typeface="Walter Turncoat"/>
            </a:endParaRPr>
          </a:p>
        </p:txBody>
      </p:sp>
      <p:sp>
        <p:nvSpPr>
          <p:cNvPr id="88" name="Google Shape;88;p15"/>
          <p:cNvSpPr txBox="1"/>
          <p:nvPr/>
        </p:nvSpPr>
        <p:spPr>
          <a:xfrm>
            <a:off x="395650" y="358550"/>
            <a:ext cx="8271600" cy="43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Walter Turncoat"/>
                <a:ea typeface="Walter Turncoat"/>
                <a:cs typeface="Walter Turncoat"/>
                <a:sym typeface="Walter Turncoat"/>
              </a:rPr>
              <a:t>	Georg Friedrich Handel was born in Halle, Germany, on February 23, 1685, and is considered one of the most famous composers of the Baroque Era, along with Bach.  Although his father didn’t originally want him to have any interest in music, Handel pursued his passion and soon became a notorious composer.  By the age of eleven, he played the harpsichord, violin, oboe, and the organ.  Being naturally drawn to operas, he also began to compose his own.  One of his most famous oratorios was “Messiah”.  An oratorio is</a:t>
            </a:r>
            <a:r>
              <a:rPr lang="en" sz="1200" i="1">
                <a:solidFill>
                  <a:srgbClr val="FFFFFF"/>
                </a:solidFill>
                <a:latin typeface="Walter Turncoat"/>
                <a:ea typeface="Walter Turncoat"/>
                <a:cs typeface="Walter Turncoat"/>
                <a:sym typeface="Walter Turncoat"/>
              </a:rPr>
              <a:t> “a large musical composition for orchestra, choir, and soloists”, </a:t>
            </a:r>
            <a:r>
              <a:rPr lang="en" sz="1200">
                <a:solidFill>
                  <a:srgbClr val="FFFFFF"/>
                </a:solidFill>
                <a:latin typeface="Walter Turncoat"/>
                <a:ea typeface="Walter Turncoat"/>
                <a:cs typeface="Walter Turncoat"/>
                <a:sym typeface="Walter Turncoat"/>
              </a:rPr>
              <a:t>similar to an opera.  Handel devised this piece in 1741, when he was seventy-four years old, and it is among the most prominent in history.  Another piece Handel composed was the “Music for the Royal Fireworks”.  Written in 1749, almost a decade after Messiah, it contrived of five movements and was performed as an outdoor festival preceding a firework display.  Throughout his life, Handel had lived in quite a few places.  He would travel for reasons other than average; sometimes, it would be for something like an opera.  In total, he’s lived in Halle (where he was born), Rome, Florence, Hanover, and London, where he died at the old age of seventy-four in the year 1759.</a:t>
            </a:r>
            <a:endParaRPr sz="1200">
              <a:solidFill>
                <a:srgbClr val="FFFFFF"/>
              </a:solidFill>
              <a:latin typeface="Walter Turncoat"/>
              <a:ea typeface="Walter Turncoat"/>
              <a:cs typeface="Walter Turncoat"/>
              <a:sym typeface="Walter Turnco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edgwick Ave Display"/>
                <a:ea typeface="Sedgwick Ave Display"/>
                <a:cs typeface="Sedgwick Ave Display"/>
                <a:sym typeface="Sedgwick Ave Display"/>
              </a:rPr>
              <a:t>Fun Facts</a:t>
            </a:r>
            <a:endParaRPr sz="1800" u="sng">
              <a:latin typeface="Sedgwick Ave Display"/>
              <a:ea typeface="Sedgwick Ave Display"/>
              <a:cs typeface="Sedgwick Ave Display"/>
              <a:sym typeface="Sedgwick Ave Display"/>
            </a:endParaRPr>
          </a:p>
        </p:txBody>
      </p:sp>
      <p:sp>
        <p:nvSpPr>
          <p:cNvPr id="94" name="Google Shape;9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Walter Turncoat"/>
              <a:buChar char="❖"/>
            </a:pPr>
            <a:r>
              <a:rPr lang="en" sz="1200">
                <a:solidFill>
                  <a:srgbClr val="FFFFFF"/>
                </a:solidFill>
                <a:latin typeface="Walter Turncoat"/>
                <a:ea typeface="Walter Turncoat"/>
                <a:cs typeface="Walter Turncoat"/>
                <a:sym typeface="Walter Turncoat"/>
              </a:rPr>
              <a:t>Handel actually got into a fight when he was just nineteen, and he never would’ve lived to accomplish anything more if it weren't for a brass button on his jacket</a:t>
            </a:r>
            <a:endParaRPr sz="1200">
              <a:solidFill>
                <a:srgbClr val="FFFFFF"/>
              </a:solidFill>
              <a:latin typeface="Walter Turncoat"/>
              <a:ea typeface="Walter Turncoat"/>
              <a:cs typeface="Walter Turncoat"/>
              <a:sym typeface="Walter Turncoat"/>
            </a:endParaRPr>
          </a:p>
          <a:p>
            <a:pPr marL="457200" lvl="0" indent="-304800" algn="l" rtl="0">
              <a:spcBef>
                <a:spcPts val="0"/>
              </a:spcBef>
              <a:spcAft>
                <a:spcPts val="0"/>
              </a:spcAft>
              <a:buClr>
                <a:srgbClr val="FFFFFF"/>
              </a:buClr>
              <a:buSzPts val="1200"/>
              <a:buFont typeface="Walter Turncoat"/>
              <a:buChar char="❖"/>
            </a:pPr>
            <a:r>
              <a:rPr lang="en" sz="1200">
                <a:solidFill>
                  <a:srgbClr val="FFFFFF"/>
                </a:solidFill>
                <a:latin typeface="Walter Turncoat"/>
                <a:ea typeface="Walter Turncoat"/>
                <a:cs typeface="Walter Turncoat"/>
                <a:sym typeface="Walter Turncoat"/>
              </a:rPr>
              <a:t>When he was young, Handel’s father didn’t want him to do anything in the musical area, and discouraged him from playing or practising as well as even forbidding him to play.  Due to that, one would think Handel couldn’t really practise any instruments, but his father didn’t stop him; he still practised a miniskul clavichord, which is similar to a piano, that he snuck into the house and played when everyone was asleep during the night</a:t>
            </a:r>
            <a:endParaRPr sz="1200">
              <a:solidFill>
                <a:srgbClr val="FFFFFF"/>
              </a:solidFill>
              <a:latin typeface="Walter Turncoat"/>
              <a:ea typeface="Walter Turncoat"/>
              <a:cs typeface="Walter Turncoat"/>
              <a:sym typeface="Walter Turncoat"/>
            </a:endParaRPr>
          </a:p>
          <a:p>
            <a:pPr marL="457200" lvl="0" indent="-304800" algn="l" rtl="0">
              <a:spcBef>
                <a:spcPts val="0"/>
              </a:spcBef>
              <a:spcAft>
                <a:spcPts val="0"/>
              </a:spcAft>
              <a:buClr>
                <a:srgbClr val="FFFFFF"/>
              </a:buClr>
              <a:buSzPts val="1200"/>
              <a:buFont typeface="Walter Turncoat"/>
              <a:buChar char="❖"/>
            </a:pPr>
            <a:r>
              <a:rPr lang="en" sz="1200">
                <a:solidFill>
                  <a:srgbClr val="FFFFFF"/>
                </a:solidFill>
                <a:latin typeface="Walter Turncoat"/>
                <a:ea typeface="Walter Turncoat"/>
                <a:cs typeface="Walter Turncoat"/>
                <a:sym typeface="Walter Turncoat"/>
              </a:rPr>
              <a:t>Handel was indeed the Kapellmeister (person in charge of music) for George, Elector of Hanover, who soon became King George I; he became the official composer for the king</a:t>
            </a:r>
            <a:endParaRPr sz="1200">
              <a:solidFill>
                <a:srgbClr val="FFFFFF"/>
              </a:solidFill>
              <a:latin typeface="Walter Turncoat"/>
              <a:ea typeface="Walter Turncoat"/>
              <a:cs typeface="Walter Turncoat"/>
              <a:sym typeface="Walter Turnco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7"/>
          <p:cNvSpPr txBox="1"/>
          <p:nvPr/>
        </p:nvSpPr>
        <p:spPr>
          <a:xfrm>
            <a:off x="469850" y="519300"/>
            <a:ext cx="8024400" cy="42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highlight>
                  <a:srgbClr val="000000"/>
                </a:highlight>
                <a:latin typeface="Walter Turncoat"/>
                <a:ea typeface="Walter Turncoat"/>
                <a:cs typeface="Walter Turncoat"/>
                <a:sym typeface="Walter Turncoat"/>
              </a:rPr>
              <a:t>	In addition to his others, Handel also composed a piece called “Water Music”.  Written in 1717 on the seventeenth of July, it contains three orchestral movements and is meant for a vast orchestra so can be played outside.  It was originally performed on the River Thames by the request of  King George I.</a:t>
            </a:r>
            <a:endParaRPr sz="1200">
              <a:solidFill>
                <a:srgbClr val="FFFFFF"/>
              </a:solidFill>
              <a:highlight>
                <a:srgbClr val="000000"/>
              </a:highlight>
              <a:latin typeface="Walter Turncoat"/>
              <a:ea typeface="Walter Turncoat"/>
              <a:cs typeface="Walter Turncoat"/>
              <a:sym typeface="Walter Turncoat"/>
            </a:endParaRPr>
          </a:p>
          <a:p>
            <a:pPr marL="0" lvl="0" indent="0" algn="l" rtl="0">
              <a:spcBef>
                <a:spcPts val="0"/>
              </a:spcBef>
              <a:spcAft>
                <a:spcPts val="0"/>
              </a:spcAft>
              <a:buNone/>
            </a:pPr>
            <a:endParaRPr sz="1200">
              <a:solidFill>
                <a:srgbClr val="FFFFFF"/>
              </a:solidFill>
              <a:latin typeface="Walter Turncoat"/>
              <a:ea typeface="Walter Turncoat"/>
              <a:cs typeface="Walter Turncoat"/>
              <a:sym typeface="Walter Turncoat"/>
            </a:endParaRPr>
          </a:p>
          <a:p>
            <a:pPr marL="0" lvl="0" indent="0" algn="l" rtl="0">
              <a:spcBef>
                <a:spcPts val="0"/>
              </a:spcBef>
              <a:spcAft>
                <a:spcPts val="0"/>
              </a:spcAft>
              <a:buNone/>
            </a:pPr>
            <a:endParaRPr sz="1200">
              <a:solidFill>
                <a:srgbClr val="FFFFFF"/>
              </a:solidFill>
              <a:highlight>
                <a:srgbClr val="000000"/>
              </a:highlight>
              <a:latin typeface="Walter Turncoat"/>
              <a:ea typeface="Walter Turncoat"/>
              <a:cs typeface="Walter Turncoat"/>
              <a:sym typeface="Walter Turncoat"/>
            </a:endParaRPr>
          </a:p>
          <a:p>
            <a:pPr marL="0" lvl="0" indent="0" algn="l" rtl="0">
              <a:lnSpc>
                <a:spcPct val="109090"/>
              </a:lnSpc>
              <a:spcBef>
                <a:spcPts val="0"/>
              </a:spcBef>
              <a:spcAft>
                <a:spcPts val="0"/>
              </a:spcAft>
              <a:buNone/>
            </a:pPr>
            <a:r>
              <a:rPr lang="en" sz="1800" u="sng">
                <a:solidFill>
                  <a:schemeClr val="hlink"/>
                </a:solidFill>
                <a:highlight>
                  <a:srgbClr val="000000"/>
                </a:highlight>
                <a:latin typeface="Kristi"/>
                <a:ea typeface="Kristi"/>
                <a:cs typeface="Kristi"/>
                <a:sym typeface="Kristi"/>
                <a:hlinkClick r:id="rId4"/>
              </a:rPr>
              <a:t>https://www.youtube.com/watch?v=Kuw8YjSbKd4</a:t>
            </a:r>
            <a:endParaRPr sz="1800">
              <a:solidFill>
                <a:srgbClr val="FFFFFF"/>
              </a:solidFill>
              <a:highlight>
                <a:srgbClr val="000000"/>
              </a:highlight>
              <a:latin typeface="Kristi"/>
              <a:ea typeface="Kristi"/>
              <a:cs typeface="Kristi"/>
              <a:sym typeface="Kristi"/>
            </a:endParaRPr>
          </a:p>
          <a:p>
            <a:pPr marL="0" lvl="0" indent="0" algn="l" rtl="0">
              <a:spcBef>
                <a:spcPts val="0"/>
              </a:spcBef>
              <a:spcAft>
                <a:spcPts val="0"/>
              </a:spcAft>
              <a:buNone/>
            </a:pPr>
            <a:endParaRPr sz="1200">
              <a:solidFill>
                <a:srgbClr val="FFFFFF"/>
              </a:solidFill>
              <a:latin typeface="Walter Turncoat"/>
              <a:ea typeface="Walter Turncoat"/>
              <a:cs typeface="Walter Turncoat"/>
              <a:sym typeface="Walter Turnco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0" y="9525"/>
            <a:ext cx="2315075" cy="2718900"/>
          </a:xfrm>
          <a:prstGeom prst="rect">
            <a:avLst/>
          </a:prstGeom>
          <a:noFill/>
          <a:ln>
            <a:noFill/>
          </a:ln>
        </p:spPr>
      </p:pic>
      <p:pic>
        <p:nvPicPr>
          <p:cNvPr id="105" name="Google Shape;105;p18"/>
          <p:cNvPicPr preferRelativeResize="0"/>
          <p:nvPr/>
        </p:nvPicPr>
        <p:blipFill>
          <a:blip r:embed="rId4">
            <a:alphaModFix/>
          </a:blip>
          <a:stretch>
            <a:fillRect/>
          </a:stretch>
        </p:blipFill>
        <p:spPr>
          <a:xfrm>
            <a:off x="2315075" y="9525"/>
            <a:ext cx="2445125" cy="2718900"/>
          </a:xfrm>
          <a:prstGeom prst="rect">
            <a:avLst/>
          </a:prstGeom>
          <a:noFill/>
          <a:ln>
            <a:noFill/>
          </a:ln>
        </p:spPr>
      </p:pic>
      <p:pic>
        <p:nvPicPr>
          <p:cNvPr id="106" name="Google Shape;106;p18"/>
          <p:cNvPicPr preferRelativeResize="0"/>
          <p:nvPr/>
        </p:nvPicPr>
        <p:blipFill>
          <a:blip r:embed="rId5">
            <a:alphaModFix/>
          </a:blip>
          <a:stretch>
            <a:fillRect/>
          </a:stretch>
        </p:blipFill>
        <p:spPr>
          <a:xfrm>
            <a:off x="20525" y="2728425"/>
            <a:ext cx="2274050" cy="2415075"/>
          </a:xfrm>
          <a:prstGeom prst="rect">
            <a:avLst/>
          </a:prstGeom>
          <a:noFill/>
          <a:ln>
            <a:noFill/>
          </a:ln>
        </p:spPr>
      </p:pic>
      <p:pic>
        <p:nvPicPr>
          <p:cNvPr id="107" name="Google Shape;107;p18"/>
          <p:cNvPicPr preferRelativeResize="0"/>
          <p:nvPr/>
        </p:nvPicPr>
        <p:blipFill>
          <a:blip r:embed="rId6">
            <a:alphaModFix/>
          </a:blip>
          <a:stretch>
            <a:fillRect/>
          </a:stretch>
        </p:blipFill>
        <p:spPr>
          <a:xfrm>
            <a:off x="4780700" y="0"/>
            <a:ext cx="4353025" cy="5143500"/>
          </a:xfrm>
          <a:prstGeom prst="rect">
            <a:avLst/>
          </a:prstGeom>
          <a:noFill/>
          <a:ln>
            <a:noFill/>
          </a:ln>
        </p:spPr>
      </p:pic>
      <p:pic>
        <p:nvPicPr>
          <p:cNvPr id="108" name="Google Shape;108;p18"/>
          <p:cNvPicPr preferRelativeResize="0"/>
          <p:nvPr/>
        </p:nvPicPr>
        <p:blipFill>
          <a:blip r:embed="rId7">
            <a:alphaModFix/>
          </a:blip>
          <a:stretch>
            <a:fillRect/>
          </a:stretch>
        </p:blipFill>
        <p:spPr>
          <a:xfrm>
            <a:off x="2315075" y="2728425"/>
            <a:ext cx="2445125" cy="2415076"/>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F2D211E1ED1439E827AA1016811C9" ma:contentTypeVersion="3" ma:contentTypeDescription="Create a new document." ma:contentTypeScope="" ma:versionID="5abcf5d1f6a78667d328193338dec453">
  <xsd:schema xmlns:xsd="http://www.w3.org/2001/XMLSchema" xmlns:xs="http://www.w3.org/2001/XMLSchema" xmlns:p="http://schemas.microsoft.com/office/2006/metadata/properties" xmlns:ns3="b38b9d0b-43cb-4d70-bced-e41f7ba8942c" targetNamespace="http://schemas.microsoft.com/office/2006/metadata/properties" ma:root="true" ma:fieldsID="21e3b5e43c38631a3d918a2b9839a8d8" ns3:_="">
    <xsd:import namespace="b38b9d0b-43cb-4d70-bced-e41f7ba8942c"/>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b9d0b-43cb-4d70-bced-e41f7ba89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316BF-2D72-49B5-BD9E-759D38A3E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8b9d0b-43cb-4d70-bced-e41f7ba89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D7FD0A-00BA-46A5-BD6D-419A745B003D}">
  <ds:schemaRefs>
    <ds:schemaRef ds:uri="http://schemas.microsoft.com/sharepoint/v3/contenttype/forms"/>
  </ds:schemaRefs>
</ds:datastoreItem>
</file>

<file path=customXml/itemProps3.xml><?xml version="1.0" encoding="utf-8"?>
<ds:datastoreItem xmlns:ds="http://schemas.openxmlformats.org/officeDocument/2006/customXml" ds:itemID="{BB67E01C-EA87-4D81-99DC-8AED3BF5710B}">
  <ds:schemaRefs>
    <ds:schemaRef ds:uri="http://purl.org/dc/elements/1.1/"/>
    <ds:schemaRef ds:uri="http://schemas.microsoft.com/office/2006/documentManagement/types"/>
    <ds:schemaRef ds:uri="http://purl.org/dc/terms/"/>
    <ds:schemaRef ds:uri="http://www.w3.org/XML/1998/namespace"/>
    <ds:schemaRef ds:uri="b38b9d0b-43cb-4d70-bced-e41f7ba8942c"/>
    <ds:schemaRef ds:uri="http://schemas.openxmlformats.org/package/2006/metadata/core-properties"/>
    <ds:schemaRef ds:uri="http://schemas.microsoft.com/office/infopath/2007/PartnerControl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On-screen Show (16:9)</PresentationFormat>
  <Paragraphs>21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Monofett</vt:lpstr>
      <vt:lpstr>Walter Turncoat</vt:lpstr>
      <vt:lpstr>Arial</vt:lpstr>
      <vt:lpstr>Kristi</vt:lpstr>
      <vt:lpstr>Sedgwick Ave Display</vt:lpstr>
      <vt:lpstr>Simple Dark</vt:lpstr>
      <vt:lpstr>Georg Friedrich Handel</vt:lpstr>
      <vt:lpstr>PowerPoint Presentation</vt:lpstr>
      <vt:lpstr>PowerPoint Presentation</vt:lpstr>
      <vt:lpstr>Fun Facts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 Friedrich Handel</dc:title>
  <dc:creator>Lori Robertson</dc:creator>
  <cp:lastModifiedBy>Lori Robertson</cp:lastModifiedBy>
  <cp:revision>1</cp:revision>
  <dcterms:modified xsi:type="dcterms:W3CDTF">2023-11-15T19:56:59Z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0x010100D59F2D211E1ED1439E827AA1016811C9</vt:lpwstr>
  </property>
</Properties>
</file>